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58" r:id="rId4"/>
    <p:sldId id="285" r:id="rId5"/>
    <p:sldId id="281" r:id="rId6"/>
    <p:sldId id="276" r:id="rId7"/>
    <p:sldId id="274" r:id="rId8"/>
    <p:sldId id="282" r:id="rId9"/>
    <p:sldId id="283" r:id="rId10"/>
    <p:sldId id="284" r:id="rId11"/>
    <p:sldId id="264" r:id="rId12"/>
    <p:sldId id="271" r:id="rId13"/>
    <p:sldId id="266" r:id="rId14"/>
    <p:sldId id="267" r:id="rId15"/>
    <p:sldId id="275" r:id="rId16"/>
    <p:sldId id="278" r:id="rId17"/>
    <p:sldId id="277" r:id="rId18"/>
    <p:sldId id="279" r:id="rId19"/>
    <p:sldId id="268" r:id="rId20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09" autoAdjust="0"/>
    <p:restoredTop sz="87942" autoAdjust="0"/>
  </p:normalViewPr>
  <p:slideViewPr>
    <p:cSldViewPr snapToGrid="0">
      <p:cViewPr varScale="1">
        <p:scale>
          <a:sx n="69" d="100"/>
          <a:sy n="69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8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DE769-4AA9-DC41-9A7C-642A0E54A095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94430-7A5C-4C4A-A4FA-AD51E0B8D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0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4430-7A5C-4C4A-A4FA-AD51E0B8D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6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don’t know how many animals type in the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still contain all original information?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4430-7A5C-4C4A-A4FA-AD51E0B8D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Calculate the probability for points in class 1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p(A) is the number of instances with label c1 / number of rows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P(B|A) is the P(x|c1)* P(x|c2) …., because assume each variables is independent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P(x|c1), when x is numeric, </a:t>
            </a:r>
            <a:r>
              <a:rPr lang="en-US" dirty="0" err="1"/>
              <a:t>apporimately</a:t>
            </a:r>
            <a:r>
              <a:rPr lang="en-US" dirty="0"/>
              <a:t> equal to the density function of x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P(B) is the probability of x = B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4430-7A5C-4C4A-A4FA-AD51E0B8D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4430-7A5C-4C4A-A4FA-AD51E0B8D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03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4430-7A5C-4C4A-A4FA-AD51E0B8D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8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3872-EC8F-41BE-B8DC-BD4BBE11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55BE6-79B2-43D2-9D33-A6E23B7BEDA8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73BDE-4D66-48CE-9420-5892D943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3D40-6AFE-473B-AE07-306AEF70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3EFAA-526A-441C-803F-21B90D3CDD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2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766-6F95-4BE4-AE06-047A51FA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DFED2-6FDD-419B-9ADC-458677D4DE4C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F39DD-5066-4A4F-A29B-13A5188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3A093-205E-487F-8FA1-9327A680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F465B-0259-4317-8266-073D0E803B7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13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4C1F4-A737-4D33-B1BB-208AF8BA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C86C6-2E2C-4229-B89F-36F65A9E7E09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166C5-E2F7-48CF-958A-73479D2FC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970FE-F145-4222-9BB4-01565EB6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E6AB4-BBB6-49A6-B882-895581C644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2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885B5-5AAF-4C41-A7B1-BB7A70EC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2A507-F0E0-4471-B69D-E935E98A8658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3D474-70F9-4F8E-AED9-93EBA892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D11A1-083B-441C-9335-F2969B45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CF4B6-39D4-4853-A178-8F4D712CD8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79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D07BC-3BAF-44FE-A45B-8C999F5E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A366C-9FE0-4883-B151-4AF4E2FCF08F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58EF6-732E-4EF0-8FEA-E85F1CE4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3A59-99E2-4658-B5BA-E5089188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D9AA1-7A84-4E44-AB66-518B1F9746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7697DA-BEDC-4E48-BB33-9F053970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54FEE-C7B4-4F35-BA11-B518E4383CB8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B76E2B-D92B-4F5D-91CE-34BE37CF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490BB3-27B0-490A-98CD-21A5EB71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0A74-F9BE-48BD-AD2E-6A76748359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4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1726DE-CD0B-4E62-B44A-6B8C64E4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3407E-3A8B-4454-B27B-946A0F28E1EE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5F1A59-FB2B-44FC-9D65-EA9A2E8C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DD3C7C-C55A-4F93-8C69-B9AF2A3D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013D8-3D87-4505-8DC7-BC8096D77B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8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BC6AF1C-3441-4D65-A59D-61B4FA8F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040B7-897B-4DBB-A706-422D2C2EE19B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BAC071-8BF0-4948-99F2-69BF460E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8FD2B6-38A6-4F4A-AD58-22CCAC29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54ED9-18EB-47E3-87FB-5F794FF3E8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6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F44108-2832-44FB-AC8C-B1DAD177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89BC3-5F3A-4062-80F0-2859A2AC43C7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91155D-A0C4-49E0-B20D-FBF0D7B5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A5A9E7-7946-4784-8228-17806BB6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B47CC-5460-494D-ADFC-9B71855B3BB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3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7615D30-29D1-4333-9839-BDDA09F3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B5209-1C3F-43DC-86D7-687722EBFE9D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AD904B-7028-4973-909B-CB039D6F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706884-F21E-426F-9653-89F28FD4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B404D-55FF-4333-8A8C-0797E22492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31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119687-087C-4B10-B5F7-698164B9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DC373-71E7-4A84-9647-7A8862E0D81D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94E32A-5C58-4F3D-B931-7E2E82F9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1A3588-32EC-44FD-B0BC-585418F3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0FC90-8D85-4EF2-849F-0451B88AC1E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9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E3970EA-520D-4F5F-BC3D-057F318BAE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0859C14-6FD7-4E70-A5CD-DB2C516C3D5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D4671-66E0-4159-84EF-C91BB3A20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0822167-9844-4AD3-90C4-D1030FCE26EE}" type="datetimeFigureOut">
              <a:rPr lang="en-GB"/>
              <a:pPr>
                <a:defRPr/>
              </a:pPr>
              <a:t>05/06/2018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779E-F8D0-4D70-9FDD-F2144EE2A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FF76-AF25-4F27-9CE5-0F49008B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52CCA54-F533-4725-AA46-A882E5B562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NUL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7.wmf"/><Relationship Id="rId2" Type="http://schemas.microsoft.com/office/2007/relationships/media" Target="../media/media1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6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3" Type="http://schemas.openxmlformats.org/officeDocument/2006/relationships/audio" Target="../media/media12.m4a"/><Relationship Id="rId7" Type="http://schemas.openxmlformats.org/officeDocument/2006/relationships/oleObject" Target="../embeddings/oleObject6.bin"/><Relationship Id="rId12" Type="http://schemas.openxmlformats.org/officeDocument/2006/relationships/image" Target="NULL"/><Relationship Id="rId17" Type="http://schemas.openxmlformats.org/officeDocument/2006/relationships/oleObject" Target="../embeddings/oleObject10.bin"/><Relationship Id="rId2" Type="http://schemas.microsoft.com/office/2007/relationships/media" Target="../media/media12.m4a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image" Target="NULL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9.wmf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openxmlformats.org/officeDocument/2006/relationships/image" Target="../media/image23.PNG"/><Relationship Id="rId2" Type="http://schemas.microsoft.com/office/2007/relationships/media" Target="../media/media13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hyperlink" Target="https://www.kaggle.com/uciml/zoo-animal-classification/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4518-3648-432A-BC74-D38E34F91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7752" y="1366466"/>
            <a:ext cx="9753601" cy="84455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ZOO ANIMAL</a:t>
            </a:r>
            <a:br>
              <a:rPr lang="en-GB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r>
              <a:rPr lang="en-GB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CLUSTRING </a:t>
            </a:r>
            <a:r>
              <a:rPr lang="en-US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&amp;</a:t>
            </a:r>
            <a:r>
              <a:rPr lang="zh-CN" altLang="en-US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44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CLASSIFICATION</a:t>
            </a:r>
            <a:endParaRPr lang="en-GB" sz="4400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699E-548F-F148-9EA7-CE4943C0E13C}"/>
              </a:ext>
            </a:extLst>
          </p:cNvPr>
          <p:cNvSpPr txBox="1"/>
          <p:nvPr/>
        </p:nvSpPr>
        <p:spPr>
          <a:xfrm>
            <a:off x="1907774" y="3265713"/>
            <a:ext cx="498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Moran Wang &amp; Rui Wang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45BCFC-3966-764C-BE7E-64CD2949E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"/>
    </mc:Choice>
    <mc:Fallback xmlns="">
      <p:transition spd="slow" advTm="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9EF88-6028-42E7-9434-048A45DEA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713" y="428667"/>
            <a:ext cx="11414757" cy="692573"/>
          </a:xfrm>
        </p:spPr>
        <p:txBody>
          <a:bodyPr/>
          <a:lstStyle/>
          <a:p>
            <a:r>
              <a:rPr lang="en-US" sz="3200" dirty="0"/>
              <a:t>Step</a:t>
            </a:r>
            <a:r>
              <a:rPr lang="en-US" altLang="zh-CN" sz="3200" dirty="0"/>
              <a:t>2</a:t>
            </a:r>
            <a:r>
              <a:rPr lang="en-US" sz="3200" dirty="0"/>
              <a:t> : </a:t>
            </a:r>
            <a:r>
              <a:rPr lang="en-US" sz="3200" dirty="0">
                <a:cs typeface="Calibri Light"/>
              </a:rPr>
              <a:t>G</a:t>
            </a:r>
            <a:r>
              <a:rPr lang="en-US" altLang="zh-CN" sz="3200" dirty="0">
                <a:cs typeface="Calibri Light"/>
              </a:rPr>
              <a:t>etting loadings and c</a:t>
            </a:r>
            <a:r>
              <a:rPr lang="en-US" sz="3200" dirty="0"/>
              <a:t>onvert to principle components data</a:t>
            </a:r>
            <a:r>
              <a:rPr lang="en-US" altLang="zh-CN" sz="3200" dirty="0">
                <a:cs typeface="Calibri Light"/>
              </a:rPr>
              <a:t> </a:t>
            </a:r>
            <a:endParaRPr lang="en-US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929C3A-C9F9-4ADD-9DC4-E34175F84A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9" y="2657726"/>
            <a:ext cx="5931660" cy="603673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3AE42F-5CD8-49C6-8C55-477C2F46DAA4}"/>
              </a:ext>
            </a:extLst>
          </p:cNvPr>
          <p:cNvSpPr txBox="1"/>
          <p:nvPr/>
        </p:nvSpPr>
        <p:spPr>
          <a:xfrm>
            <a:off x="321713" y="1643686"/>
            <a:ext cx="226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Loadings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DEF25C-BD5C-4AA2-857E-B573C88C9131}"/>
              </a:ext>
            </a:extLst>
          </p:cNvPr>
          <p:cNvCxnSpPr/>
          <p:nvPr/>
        </p:nvCxnSpPr>
        <p:spPr>
          <a:xfrm>
            <a:off x="6663256" y="1279626"/>
            <a:ext cx="0" cy="812684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2E4E65-75C4-4567-938C-ED6DFE4DD648}"/>
                  </a:ext>
                </a:extLst>
              </p:cNvPr>
              <p:cNvSpPr/>
              <p:nvPr/>
            </p:nvSpPr>
            <p:spPr>
              <a:xfrm>
                <a:off x="6502059" y="2457671"/>
                <a:ext cx="65027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000" b="1" i="1">
                          <a:latin typeface="+mn-lt"/>
                        </a:rPr>
                        <m:t> 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1" i="1">
                          <a:latin typeface="+mn-lt"/>
                        </a:rPr>
                        <m:t> 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2E4E65-75C4-4567-938C-ED6DFE4DD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059" y="2457671"/>
                <a:ext cx="6502741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29E1175-A03C-45F5-BCF8-209212060DD6}"/>
              </a:ext>
            </a:extLst>
          </p:cNvPr>
          <p:cNvSpPr txBox="1"/>
          <p:nvPr/>
        </p:nvSpPr>
        <p:spPr>
          <a:xfrm>
            <a:off x="7042570" y="1643687"/>
            <a:ext cx="226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Convert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98D8CC-C1E4-43CE-B303-EF81D1FE2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68" y="3246335"/>
            <a:ext cx="5385943" cy="48710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1076FC-B832-E040-ADF0-27207793A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32"/>
    </mc:Choice>
    <mc:Fallback xmlns="">
      <p:transition spd="slow" advTm="55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5597-24F6-494E-931F-FE7E95E7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96" y="248179"/>
            <a:ext cx="11217275" cy="1885950"/>
          </a:xfrm>
        </p:spPr>
        <p:txBody>
          <a:bodyPr/>
          <a:lstStyle/>
          <a:p>
            <a:r>
              <a:rPr lang="en-US" b="1" dirty="0"/>
              <a:t>EM method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E3AC5-4587-4F98-B8F0-111129D08A14}"/>
              </a:ext>
            </a:extLst>
          </p:cNvPr>
          <p:cNvSpPr/>
          <p:nvPr/>
        </p:nvSpPr>
        <p:spPr>
          <a:xfrm>
            <a:off x="504296" y="1896318"/>
            <a:ext cx="1206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iterative method to find maximum likelihood of parameters     in statistical models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100660B-72F6-41A7-AA32-75772041A36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182099" y="1960916"/>
          <a:ext cx="309033" cy="432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100660B-72F6-41A7-AA32-75772041A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82099" y="1960916"/>
                        <a:ext cx="309033" cy="432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D0BDB3-C426-4450-92E1-3116A44376D3}"/>
              </a:ext>
            </a:extLst>
          </p:cNvPr>
          <p:cNvSpPr txBox="1"/>
          <p:nvPr/>
        </p:nvSpPr>
        <p:spPr>
          <a:xfrm>
            <a:off x="504296" y="2759332"/>
            <a:ext cx="509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Maximum Likelihood Estimation: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2BEBF-45D6-41EE-9264-4C28A73A5C25}"/>
              </a:ext>
            </a:extLst>
          </p:cNvPr>
          <p:cNvSpPr txBox="1"/>
          <p:nvPr/>
        </p:nvSpPr>
        <p:spPr>
          <a:xfrm>
            <a:off x="592667" y="341206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likelihood of θ as the conditional probability of the dataset D :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ADA447B-4576-4212-AD00-CD59E9EA062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904816" y="3287453"/>
          <a:ext cx="2321984" cy="831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7" imgW="1206360" imgH="431640" progId="Equation.DSMT4">
                  <p:embed/>
                </p:oleObj>
              </mc:Choice>
              <mc:Fallback>
                <p:oleObj name="Equation" r:id="rId7" imgW="1206360" imgH="4316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ADA447B-4576-4212-AD00-CD59E9EA0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04816" y="3287453"/>
                        <a:ext cx="2321984" cy="831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A335BEB-1B4A-40F6-ACD7-0C4F8DDF786E}"/>
              </a:ext>
            </a:extLst>
          </p:cNvPr>
          <p:cNvSpPr/>
          <p:nvPr/>
        </p:nvSpPr>
        <p:spPr>
          <a:xfrm>
            <a:off x="592667" y="4118479"/>
            <a:ext cx="12903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 of maximum likelihood estimation is to choose the parameters θ that maximize the</a:t>
            </a:r>
          </a:p>
          <a:p>
            <a:r>
              <a:rPr lang="en-US" sz="2400" dirty="0"/>
              <a:t> likelihood: 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BBE2E29-545F-4C8D-AAB8-3CCB3FCD79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197100" y="4543425"/>
          <a:ext cx="28463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9" imgW="1434960" imgH="291960" progId="Equation.DSMT4">
                  <p:embed/>
                </p:oleObj>
              </mc:Choice>
              <mc:Fallback>
                <p:oleObj name="Equation" r:id="rId9" imgW="1434960" imgH="29196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DBBE2E29-545F-4C8D-AAB8-3CCB3FCD7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7100" y="4543425"/>
                        <a:ext cx="2846388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rrow: Down 18">
            <a:extLst>
              <a:ext uri="{FF2B5EF4-FFF2-40B4-BE49-F238E27FC236}">
                <a16:creationId xmlns:a16="http://schemas.microsoft.com/office/drawing/2014/main" id="{F438CCA6-63EB-4EA7-9662-D67DF8E66C21}"/>
              </a:ext>
            </a:extLst>
          </p:cNvPr>
          <p:cNvSpPr/>
          <p:nvPr/>
        </p:nvSpPr>
        <p:spPr>
          <a:xfrm>
            <a:off x="3335867" y="5171635"/>
            <a:ext cx="283345" cy="872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2B4A79B-100D-4D76-812E-810F2A1FED7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39913" y="6069013"/>
          <a:ext cx="327660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11" imgW="1650960" imgH="291960" progId="Equation.DSMT4">
                  <p:embed/>
                </p:oleObj>
              </mc:Choice>
              <mc:Fallback>
                <p:oleObj name="Equation" r:id="rId11" imgW="1650960" imgH="29196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2B4A79B-100D-4D76-812E-810F2A1FED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39913" y="6069013"/>
                        <a:ext cx="3276600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B729AA2-5623-447C-9D92-40413F5B32B6}"/>
              </a:ext>
            </a:extLst>
          </p:cNvPr>
          <p:cNvSpPr/>
          <p:nvPr/>
        </p:nvSpPr>
        <p:spPr>
          <a:xfrm>
            <a:off x="575729" y="7163239"/>
            <a:ext cx="11853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EM is an two-step iterative approach: </a:t>
            </a:r>
            <a:r>
              <a:rPr lang="en-US" altLang="en-US" sz="2400" dirty="0"/>
              <a:t>Expectation (E) step and Maximization (M) step</a:t>
            </a:r>
          </a:p>
          <a:p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18B5AB-224C-4140-B28F-B01364877B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29"/>
    </mc:Choice>
    <mc:Fallback xmlns="">
      <p:transition spd="slow" advTm="60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5597-24F6-494E-931F-FE7E95E7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96" y="248179"/>
            <a:ext cx="11217275" cy="1885950"/>
          </a:xfrm>
        </p:spPr>
        <p:txBody>
          <a:bodyPr/>
          <a:lstStyle/>
          <a:p>
            <a:r>
              <a:rPr lang="en-US" b="1" dirty="0"/>
              <a:t>EM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12B0B-CD68-4287-9A66-3CAFBEA5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96" y="2040029"/>
            <a:ext cx="12085638" cy="61880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Assume k clusters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Algorithm:</a:t>
            </a:r>
          </a:p>
          <a:p>
            <a:pPr marL="514350" indent="-514350">
              <a:buAutoNum type="arabicParenBoth"/>
            </a:pPr>
            <a:r>
              <a:rPr lang="en-US" dirty="0"/>
              <a:t>Initialize parameters                         and            for each cluster </a:t>
            </a:r>
            <a:r>
              <a:rPr lang="en-US" dirty="0" err="1"/>
              <a:t>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(2) E-step: Compute the cluster posterior probabilities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(3) Use               to re-estimate parameters              and            for each cluster </a:t>
            </a:r>
            <a:r>
              <a:rPr lang="en-US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Repeat E and M steps until satisfied some certain criterion.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B22612A-A4D0-4464-8F0C-112364161E9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32979" y="2025652"/>
          <a:ext cx="1121304" cy="50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5" imgW="507960" imgH="228600" progId="Equation.DSMT4">
                  <p:embed/>
                </p:oleObj>
              </mc:Choice>
              <mc:Fallback>
                <p:oleObj name="Equation" r:id="rId5" imgW="507960" imgH="228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B22612A-A4D0-4464-8F0C-112364161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32979" y="2025652"/>
                        <a:ext cx="1121304" cy="50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F9883AC-AB0F-4A82-89F7-A479FB15EA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93631" y="3552214"/>
          <a:ext cx="309033" cy="432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7" imgW="126720" imgH="177480" progId="Equation.DSMT4">
                  <p:embed/>
                </p:oleObj>
              </mc:Choice>
              <mc:Fallback>
                <p:oleObj name="Equation" r:id="rId7" imgW="126720" imgH="177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F9883AC-AB0F-4A82-89F7-A479FB15E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3631" y="3552214"/>
                        <a:ext cx="309033" cy="432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9F2C7CD-74F8-4765-AECB-BC856552E1A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79914" y="5291631"/>
          <a:ext cx="5796688" cy="97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9" imgW="3035160" imgH="507960" progId="Equation.DSMT4">
                  <p:embed/>
                </p:oleObj>
              </mc:Choice>
              <mc:Fallback>
                <p:oleObj name="Equation" r:id="rId9" imgW="3035160" imgH="5079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9F2C7CD-74F8-4765-AECB-BC856552E1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9914" y="5291631"/>
                        <a:ext cx="5796688" cy="970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C6D74F-B311-4163-8925-9866B19D0D06}"/>
                  </a:ext>
                </a:extLst>
              </p:cNvPr>
              <p:cNvSpPr/>
              <p:nvPr/>
            </p:nvSpPr>
            <p:spPr>
              <a:xfrm>
                <a:off x="8161867" y="4631268"/>
                <a:ext cx="1676400" cy="41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6C6D74F-B311-4163-8925-9866B19D0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867" y="4631268"/>
                <a:ext cx="1676400" cy="411395"/>
              </a:xfrm>
              <a:prstGeom prst="rect">
                <a:avLst/>
              </a:prstGeom>
              <a:blipFill>
                <a:blip r:embed="rId11"/>
                <a:stretch>
                  <a:fillRect t="-153731" r="-19273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A7AE3C-378E-437A-B50C-5ED0C773AE84}"/>
                  </a:ext>
                </a:extLst>
              </p:cNvPr>
              <p:cNvSpPr/>
              <p:nvPr/>
            </p:nvSpPr>
            <p:spPr>
              <a:xfrm>
                <a:off x="1676401" y="6654801"/>
                <a:ext cx="1169698" cy="41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A7AE3C-378E-437A-B50C-5ED0C773A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6654801"/>
                <a:ext cx="1169698" cy="411395"/>
              </a:xfrm>
              <a:prstGeom prst="rect">
                <a:avLst/>
              </a:prstGeom>
              <a:blipFill>
                <a:blip r:embed="rId12"/>
                <a:stretch>
                  <a:fillRect t="-153731" r="-49479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D1D8D1C-1FE2-4F84-8D97-7B9555A74C5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78400" y="3538538"/>
          <a:ext cx="102393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13" imgW="482400" imgH="228600" progId="Equation.DSMT4">
                  <p:embed/>
                </p:oleObj>
              </mc:Choice>
              <mc:Fallback>
                <p:oleObj name="Equation" r:id="rId13" imgW="482400" imgH="2286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D1D8D1C-1FE2-4F84-8D97-7B9555A74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78400" y="3538538"/>
                        <a:ext cx="1023938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BAF8EC9-6726-4475-B97F-595CC846160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578461" y="3547200"/>
          <a:ext cx="934118" cy="54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15" imgW="393480" imgH="228600" progId="Equation.DSMT4">
                  <p:embed/>
                </p:oleObj>
              </mc:Choice>
              <mc:Fallback>
                <p:oleObj name="Equation" r:id="rId15" imgW="393480" imgH="2286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6BAF8EC9-6726-4475-B97F-595CC8461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78461" y="3547200"/>
                        <a:ext cx="934118" cy="542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B3F7850-8CB6-4725-B330-84B7338C4B1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93407" y="6643780"/>
          <a:ext cx="1024609" cy="485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17" imgW="482400" imgH="228600" progId="Equation.DSMT4">
                  <p:embed/>
                </p:oleObj>
              </mc:Choice>
              <mc:Fallback>
                <p:oleObj name="Equation" r:id="rId17" imgW="482400" imgH="2286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FB3F7850-8CB6-4725-B330-84B7338C4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93407" y="6643780"/>
                        <a:ext cx="1024609" cy="485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6D52BEF-D1B7-4229-8278-D6AA09490D5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80261" y="6615254"/>
          <a:ext cx="934118" cy="542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18" imgW="393480" imgH="228600" progId="Equation.DSMT4">
                  <p:embed/>
                </p:oleObj>
              </mc:Choice>
              <mc:Fallback>
                <p:oleObj name="Equation" r:id="rId18" imgW="393480" imgH="2286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6D52BEF-D1B7-4229-8278-D6AA09490D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80261" y="6615254"/>
                        <a:ext cx="934118" cy="542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B97719-0010-A94B-A020-7FF69DBF70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28"/>
    </mc:Choice>
    <mc:Fallback xmlns="">
      <p:transition spd="slow" advTm="5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D7CBB-BDF9-46F9-B883-735627BFB021}"/>
              </a:ext>
            </a:extLst>
          </p:cNvPr>
          <p:cNvSpPr/>
          <p:nvPr/>
        </p:nvSpPr>
        <p:spPr>
          <a:xfrm>
            <a:off x="582035" y="1197164"/>
            <a:ext cx="12134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Begin with the assumption that the first 15 instances are in cluster 1, next 15 in cluster 2, etc. </a:t>
            </a:r>
          </a:p>
          <a:p>
            <a:r>
              <a:rPr lang="en-US" sz="2400" dirty="0"/>
              <a:t>Initialization: means computed by data in initial clusters, covariance matrix: diag</a:t>
            </a:r>
            <a:r>
              <a:rPr lang="en-US" altLang="zh-CN" sz="2400" dirty="0"/>
              <a:t>onal is 1, each</a:t>
            </a:r>
          </a:p>
          <a:p>
            <a:r>
              <a:rPr lang="en-US" sz="2400" dirty="0"/>
              <a:t>                         prior                .</a:t>
            </a:r>
          </a:p>
          <a:p>
            <a:r>
              <a:rPr lang="en-US" sz="2400" dirty="0"/>
              <a:t>                                       </a:t>
            </a:r>
          </a:p>
          <a:p>
            <a:r>
              <a:rPr lang="en-US" sz="2400" dirty="0"/>
              <a:t>The stop criterion:  the Euclidean Distance between the old means and the new means &lt; 0.001.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762420B-4A85-4855-A93B-6942DC6E185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33178" y="1882770"/>
          <a:ext cx="1005418" cy="61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647640" imgH="393480" progId="Equation.DSMT4">
                  <p:embed/>
                </p:oleObj>
              </mc:Choice>
              <mc:Fallback>
                <p:oleObj name="Equation" r:id="rId5" imgW="64764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762420B-4A85-4855-A93B-6942DC6E1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3178" y="1882770"/>
                        <a:ext cx="1005418" cy="611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6ABAB54E-A6B7-4A87-86BB-D0AD0F26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44" y="616153"/>
            <a:ext cx="7217304" cy="528111"/>
          </a:xfrm>
        </p:spPr>
        <p:txBody>
          <a:bodyPr/>
          <a:lstStyle/>
          <a:p>
            <a:r>
              <a:rPr lang="en-US" sz="3600" b="1" dirty="0"/>
              <a:t>EM Application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B1C57-5A4F-475E-80E3-7E7EA481F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30" y="3664890"/>
            <a:ext cx="5955370" cy="548501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CCDEA6-32DE-0A47-B32E-80EDB9579D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18"/>
    </mc:Choice>
    <mc:Fallback xmlns="">
      <p:transition spd="slow" advTm="29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92D4DD2-5853-4D17-98F4-5655C9821B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64933" y="1745889"/>
          <a:ext cx="6680200" cy="2986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354272681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1666795472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3851723799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1162747754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744277654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3686189536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1351385458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3931963411"/>
                    </a:ext>
                  </a:extLst>
                </a:gridCol>
              </a:tblGrid>
              <a:tr h="3733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04076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37668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7650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182516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600347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96060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89091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r>
                        <a:rPr lang="en-US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2225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96B6EB0-962C-42D3-88D9-141EDAC45F07}"/>
              </a:ext>
            </a:extLst>
          </p:cNvPr>
          <p:cNvSpPr/>
          <p:nvPr/>
        </p:nvSpPr>
        <p:spPr>
          <a:xfrm>
            <a:off x="560647" y="6364571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Purity : 1/101*(4+4+8+15+21+13+20)=0.84</a:t>
            </a:r>
          </a:p>
          <a:p>
            <a:endParaRPr lang="en-US" sz="2400" dirty="0"/>
          </a:p>
          <a:p>
            <a:r>
              <a:rPr lang="en-US" sz="2400" dirty="0"/>
              <a:t>F-measure : 0.67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8FA87-578F-43EC-BB7E-BA0826DC2D6A}"/>
              </a:ext>
            </a:extLst>
          </p:cNvPr>
          <p:cNvSpPr/>
          <p:nvPr/>
        </p:nvSpPr>
        <p:spPr>
          <a:xfrm>
            <a:off x="396077" y="5231173"/>
            <a:ext cx="11370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External validation measures employ criteria that are the actual class labels for each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08703-3A0A-47E3-8648-D84AC39DD289}"/>
              </a:ext>
            </a:extLst>
          </p:cNvPr>
          <p:cNvSpPr/>
          <p:nvPr/>
        </p:nvSpPr>
        <p:spPr>
          <a:xfrm>
            <a:off x="278263" y="485435"/>
            <a:ext cx="7469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Test the performance of EM algorithm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DCDD47-5353-FF4D-B97E-602A9F04A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2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18"/>
    </mc:Choice>
    <mc:Fallback xmlns="">
      <p:transition spd="slow" advTm="62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A220-2319-3B46-9892-58D25201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A720-9607-444A-AE00-C49190DC9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assume: each response variables is independent and they contribute equally to the animal type</a:t>
            </a:r>
          </a:p>
          <a:p>
            <a:r>
              <a:rPr lang="en-US" dirty="0"/>
              <a:t>2. Bayes Theorem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P(A) is the number of instances with label c1/ total rows in the dataset</a:t>
            </a:r>
          </a:p>
          <a:p>
            <a:r>
              <a:rPr lang="en-US" dirty="0"/>
              <a:t>4 . P(B|A) can be estimate by density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64CB-3F71-4C40-86A4-A5EC68981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87" y="4136130"/>
            <a:ext cx="32766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43CF4-DA61-2A47-AD4B-F718CDDC9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87" y="6255628"/>
            <a:ext cx="6299200" cy="5969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B599C8-3363-0342-AA30-8E56C11AD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4"/>
    </mc:Choice>
    <mc:Fallback xmlns="">
      <p:transition spd="slow" advTm="4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6D06-D425-004E-8197-7DD50CA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687B-7A5F-7D43-BDA6-AB3E12E8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training data</a:t>
            </a:r>
          </a:p>
          <a:p>
            <a:r>
              <a:rPr lang="en-US" dirty="0"/>
              <a:t>Step1: calculate the mean and variance of each clusters</a:t>
            </a:r>
          </a:p>
          <a:p>
            <a:r>
              <a:rPr lang="en-US" dirty="0"/>
              <a:t>Step2: calculate priors probability: number of instances with label c1 / number of rows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Using testing data</a:t>
            </a:r>
          </a:p>
          <a:p>
            <a:r>
              <a:rPr lang="en-US" dirty="0"/>
              <a:t>Step3: calculate the density to see which data points belong to which cluster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6E71BE-34D6-4840-9D1E-0DCC97DCF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1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49"/>
    </mc:Choice>
    <mc:Fallback xmlns="">
      <p:transition spd="slow" advTm="5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1130-7257-F248-8AF8-270928A5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21BC-D355-1842-9DC9-E883EFA5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zoo dataset to train and test data</a:t>
            </a:r>
          </a:p>
          <a:p>
            <a:r>
              <a:rPr lang="en-US" dirty="0"/>
              <a:t>60% is train (60)</a:t>
            </a:r>
          </a:p>
          <a:p>
            <a:r>
              <a:rPr lang="en-US" dirty="0"/>
              <a:t>40% is test (41)</a:t>
            </a:r>
          </a:p>
          <a:p>
            <a:endParaRPr lang="en-US" dirty="0"/>
          </a:p>
          <a:p>
            <a:r>
              <a:rPr lang="en-US" dirty="0"/>
              <a:t>Apply Algorithms</a:t>
            </a:r>
          </a:p>
          <a:p>
            <a:r>
              <a:rPr lang="en-US" dirty="0"/>
              <a:t>Accuracy: 90%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53E40B-EB1B-C04C-B12B-FDF90EF5A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8"/>
    </mc:Choice>
    <mc:Fallback xmlns="">
      <p:transition spd="slow" advTm="27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9A84-D8B2-F545-AE59-16246FDC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DEB73-578A-1440-B8B9-904954A8C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Predicted Class VS Actual Class </a:t>
            </a:r>
          </a:p>
          <a:p>
            <a:r>
              <a:rPr lang="en-US" dirty="0"/>
              <a:t>(Vertical Label: actual value,</a:t>
            </a:r>
          </a:p>
          <a:p>
            <a:r>
              <a:rPr lang="en-US" dirty="0"/>
              <a:t>Horizontal Label: predicted value)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accuracy of 1 is 1 </a:t>
            </a:r>
          </a:p>
          <a:p>
            <a:r>
              <a:rPr lang="en-US" dirty="0"/>
              <a:t>the accuracy of 2 is 1 </a:t>
            </a:r>
          </a:p>
          <a:p>
            <a:r>
              <a:rPr lang="en-US" dirty="0"/>
              <a:t>the accuracy of 3 is 0.4 </a:t>
            </a:r>
          </a:p>
          <a:p>
            <a:r>
              <a:rPr lang="en-US" dirty="0"/>
              <a:t>the accuracy of 4 is 1 </a:t>
            </a:r>
          </a:p>
          <a:p>
            <a:r>
              <a:rPr lang="en-US" dirty="0"/>
              <a:t>the accuracy of 5 is 0</a:t>
            </a:r>
          </a:p>
          <a:p>
            <a:r>
              <a:rPr lang="en-US" dirty="0"/>
              <a:t>the accuracy of 6 is 1 </a:t>
            </a:r>
          </a:p>
          <a:p>
            <a:r>
              <a:rPr lang="en-US" dirty="0"/>
              <a:t>the accuracy of 7 is 0.6666667 </a:t>
            </a:r>
          </a:p>
          <a:p>
            <a:r>
              <a:rPr lang="en-US" dirty="0"/>
              <a:t>the overall accuracy is 0.902439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65559-B842-C244-8C07-5D79A7F4B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23" y="5471469"/>
            <a:ext cx="4578215" cy="331375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3521AC-A96A-2042-AF7E-7FB1B3A3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82"/>
    </mc:Choice>
    <mc:Fallback xmlns="">
      <p:transition spd="slow" advTm="57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5244-40AB-4555-9859-3C23BD7DF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496" y="4087285"/>
            <a:ext cx="5008022" cy="1856316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/>
              <a:t>	 Questions? </a:t>
            </a:r>
          </a:p>
        </p:txBody>
      </p:sp>
    </p:spTree>
    <p:extLst>
      <p:ext uri="{BB962C8B-B14F-4D97-AF65-F5344CB8AC3E}">
        <p14:creationId xmlns:p14="http://schemas.microsoft.com/office/powerpoint/2010/main" val="284220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14A2B3-BB64-4A22-9EE2-E2D9B304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395416"/>
            <a:ext cx="11217275" cy="1885950"/>
          </a:xfrm>
        </p:spPr>
        <p:txBody>
          <a:bodyPr>
            <a:normAutofit/>
          </a:bodyPr>
          <a:lstStyle/>
          <a:p>
            <a:r>
              <a:rPr lang="en-US" b="1" dirty="0"/>
              <a:t>Data source and definitions explained</a:t>
            </a:r>
            <a:endParaRPr lang="en-GB" alt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24F704-FB51-44DB-9713-28F39A4B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91" y="2281366"/>
            <a:ext cx="11405617" cy="5842000"/>
          </a:xfrm>
        </p:spPr>
        <p:txBody>
          <a:bodyPr anchor="ctr">
            <a:normAutofit fontScale="55000" lnSpcReduction="20000"/>
          </a:bodyPr>
          <a:lstStyle/>
          <a:p>
            <a:r>
              <a:rPr lang="en-US" sz="4500" b="1" dirty="0"/>
              <a:t> </a:t>
            </a:r>
            <a:r>
              <a:rPr lang="en-US" altLang="en-US" sz="4500" b="1" dirty="0"/>
              <a:t>There are 16 variables with various traits to describe the animals. </a:t>
            </a:r>
            <a:r>
              <a:rPr lang="en-US" sz="4500" b="1" dirty="0">
                <a:hlinkClick r:id="rId4"/>
              </a:rPr>
              <a:t>https://www.kaggle.com/uciml/zoo-animal-classification/data</a:t>
            </a:r>
            <a:r>
              <a:rPr lang="en-US" sz="4500" b="1" dirty="0"/>
              <a:t> </a:t>
            </a:r>
          </a:p>
          <a:p>
            <a:pPr marL="0" indent="0">
              <a:buNone/>
            </a:pPr>
            <a:endParaRPr lang="en-US" altLang="en-US" sz="4500" b="1" dirty="0"/>
          </a:p>
          <a:p>
            <a:pPr marL="0" indent="0">
              <a:buNone/>
            </a:pPr>
            <a:r>
              <a:rPr lang="en-US" altLang="en-US" sz="4500" b="1" dirty="0"/>
              <a:t>zoo.csv</a:t>
            </a:r>
          </a:p>
          <a:p>
            <a:r>
              <a:rPr lang="en-US" sz="4500" b="1" dirty="0" err="1"/>
              <a:t>animal_name</a:t>
            </a:r>
            <a:endParaRPr lang="en-US" sz="4500" b="1" dirty="0"/>
          </a:p>
          <a:p>
            <a:r>
              <a:rPr lang="en-US" altLang="en-US" sz="4500" b="1" dirty="0"/>
              <a:t>Boolean : </a:t>
            </a:r>
            <a:r>
              <a:rPr lang="en-US" sz="4500" b="1" dirty="0"/>
              <a:t>hair, feathers, eggs, milk, airborne, aquatic, predator, toothed, </a:t>
            </a:r>
          </a:p>
          <a:p>
            <a:pPr marL="0" indent="0">
              <a:buNone/>
            </a:pPr>
            <a:r>
              <a:rPr lang="en-US" sz="4500" b="1" dirty="0"/>
              <a:t>backbone, breathes, venomous, fins, tail, domestic, </a:t>
            </a:r>
            <a:r>
              <a:rPr lang="en-US" sz="4500" b="1" dirty="0" err="1"/>
              <a:t>catsize</a:t>
            </a:r>
            <a:r>
              <a:rPr lang="en-US" sz="4500" b="1" dirty="0"/>
              <a:t>.</a:t>
            </a:r>
          </a:p>
          <a:p>
            <a:r>
              <a:rPr lang="en-US" sz="4500" b="1" dirty="0"/>
              <a:t>Numeric : legs</a:t>
            </a:r>
          </a:p>
          <a:p>
            <a:r>
              <a:rPr lang="en-US" sz="4500" b="1" dirty="0" err="1"/>
              <a:t>class_type</a:t>
            </a:r>
            <a:r>
              <a:rPr lang="en-US" sz="4500" b="1" dirty="0"/>
              <a:t>:  integer values in range [1,7]</a:t>
            </a:r>
          </a:p>
          <a:p>
            <a:pPr marL="0" indent="0">
              <a:buNone/>
            </a:pPr>
            <a:endParaRPr lang="en-US" altLang="en-US" sz="4500" b="1" dirty="0"/>
          </a:p>
          <a:p>
            <a:pPr marL="0" indent="0">
              <a:buNone/>
            </a:pPr>
            <a:r>
              <a:rPr lang="en-US" altLang="en-US" sz="4500" b="1" dirty="0"/>
              <a:t>class.csv</a:t>
            </a:r>
          </a:p>
          <a:p>
            <a:r>
              <a:rPr lang="en-US" sz="4500" b="1" dirty="0" err="1"/>
              <a:t>Class_Number</a:t>
            </a:r>
            <a:r>
              <a:rPr lang="en-US" sz="4500" b="1" dirty="0"/>
              <a:t> : integer values in range [1,7]</a:t>
            </a:r>
          </a:p>
          <a:p>
            <a:r>
              <a:rPr lang="en-US" sz="4500" b="1" dirty="0" err="1"/>
              <a:t>Number_Of_Animal_Species_In_Class</a:t>
            </a:r>
            <a:r>
              <a:rPr lang="en-US" sz="4500" b="1" dirty="0"/>
              <a:t> Numeric</a:t>
            </a:r>
          </a:p>
          <a:p>
            <a:r>
              <a:rPr lang="en-US" sz="4500" b="1" dirty="0" err="1"/>
              <a:t>Class_Type</a:t>
            </a:r>
            <a:r>
              <a:rPr lang="en-US" sz="4500" b="1" dirty="0"/>
              <a:t> : The actual word description of the class</a:t>
            </a:r>
          </a:p>
          <a:p>
            <a:r>
              <a:rPr lang="en-US" sz="4500" b="1" dirty="0" err="1"/>
              <a:t>Animal_Names</a:t>
            </a:r>
            <a:r>
              <a:rPr lang="en-US" sz="4500" b="1" dirty="0"/>
              <a:t> : The list of the animals that fall in the category of the class</a:t>
            </a:r>
          </a:p>
          <a:p>
            <a:endParaRPr lang="en-GB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FA9995-0B29-F44B-8208-97C4D0925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1"/>
    </mc:Choice>
    <mc:Fallback xmlns="">
      <p:transition spd="slow" advTm="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09FC-4A8E-46FC-BA0B-C0E48034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29" y="290513"/>
            <a:ext cx="11217275" cy="1885950"/>
          </a:xfrm>
        </p:spPr>
        <p:txBody>
          <a:bodyPr/>
          <a:lstStyle/>
          <a:p>
            <a:r>
              <a:rPr lang="en-US" b="1" dirty="0"/>
              <a:t>Pretreatment  </a:t>
            </a:r>
            <a:br>
              <a:rPr lang="en-US" b="1" dirty="0"/>
            </a:b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1D700-D928-4A1F-BBC0-D7D3247F6CE4}"/>
              </a:ext>
            </a:extLst>
          </p:cNvPr>
          <p:cNvSpPr txBox="1"/>
          <p:nvPr/>
        </p:nvSpPr>
        <p:spPr>
          <a:xfrm>
            <a:off x="368829" y="1524000"/>
            <a:ext cx="2738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Merge </a:t>
            </a:r>
            <a:r>
              <a:rPr lang="en-US" altLang="zh-CN" sz="2400" b="1" dirty="0" err="1"/>
              <a:t>class.csv</a:t>
            </a:r>
            <a:r>
              <a:rPr lang="en-US" altLang="zh-CN" sz="2400" b="1" dirty="0"/>
              <a:t> and </a:t>
            </a:r>
            <a:r>
              <a:rPr lang="en-US" altLang="zh-CN" sz="2400" b="1" dirty="0" err="1"/>
              <a:t>zoo.csv</a:t>
            </a:r>
            <a:r>
              <a:rPr lang="en-US" altLang="zh-CN" sz="2400" b="1" dirty="0"/>
              <a:t> by class type.</a:t>
            </a:r>
            <a:endParaRPr lang="en-US" sz="24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EA1529-9F1F-4251-9E69-EA1D6FCEFFC8}"/>
              </a:ext>
            </a:extLst>
          </p:cNvPr>
          <p:cNvCxnSpPr/>
          <p:nvPr/>
        </p:nvCxnSpPr>
        <p:spPr>
          <a:xfrm>
            <a:off x="3437467" y="1380067"/>
            <a:ext cx="0" cy="806026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42B1713-C7E7-D241-B5EF-CBC01C001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7" y="1380067"/>
            <a:ext cx="4203895" cy="342646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472D1-6FEE-7647-A251-CEAAA8E33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8" y="5410200"/>
            <a:ext cx="11972214" cy="280868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45BBE5-6D5E-4541-B9B1-0B9099D9D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0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9"/>
    </mc:Choice>
    <mc:Fallback xmlns="">
      <p:transition spd="slow" advTm="5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2D94-1DDD-6F43-81CF-73AEBAF1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FF1ED3-BA21-FD47-AEBD-C5DE76062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4" y="1884783"/>
            <a:ext cx="11515951" cy="54617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B2E57E-DEF8-724F-8BA3-24EDB1441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4"/>
    </mc:Choice>
    <mc:Fallback xmlns="">
      <p:transition spd="slow" advTm="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58D9-0671-472C-98C2-5CC2892A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features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DBF8B-1BBB-42D1-AE60-2C61F550C29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3763" y="2597150"/>
            <a:ext cx="1121727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/>
              <a:t>The predicted variable is categorical.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75C62-CB27-4A17-BD11-77091FAAA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55" y="3664093"/>
            <a:ext cx="8293906" cy="547397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F5B793-7C47-3243-A1E8-909DDDA84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8"/>
    </mc:Choice>
    <mc:Fallback xmlns="">
      <p:transition spd="slow" advTm="3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E18A-A528-EC46-B3E0-5EFA7B37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E6936-3706-EF4E-AFAF-1D2D234B3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3" y="5029954"/>
            <a:ext cx="6129226" cy="38231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2A634-A2B6-164E-8BF9-CF4F01EF5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3" y="1228770"/>
            <a:ext cx="6086465" cy="380118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76A2C0-1787-F34C-B7E5-EB3DB6CCA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0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6"/>
    </mc:Choice>
    <mc:Fallback xmlns="">
      <p:transition spd="slow" advTm="2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9D0B-F664-4642-BA90-55363F62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feature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0188-3F20-6E4A-AEC8-9CF73B47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Rows: 101 </a:t>
            </a:r>
          </a:p>
          <a:p>
            <a:pPr marL="0" indent="0">
              <a:buNone/>
            </a:pPr>
            <a:r>
              <a:rPr lang="en-US" b="1" dirty="0"/>
              <a:t>Variables: 15 response variables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Correlation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FEC8C-F5CF-F547-81BE-B2A11D7F3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21" y="2705566"/>
            <a:ext cx="6643275" cy="607965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07EC5A-A599-8D41-9642-87F320632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7"/>
    </mc:Choice>
    <mc:Fallback xmlns="">
      <p:transition spd="slow" advTm="32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CEE5-2B3F-3B47-B567-DEBB4CA6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17DC5-A76D-EC42-BB9D-D670B3A3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altLang="zh-CN" b="1" dirty="0"/>
              <a:t>ow to </a:t>
            </a:r>
            <a:r>
              <a:rPr lang="en-US" b="1" dirty="0"/>
              <a:t>reduce the </a:t>
            </a:r>
            <a:r>
              <a:rPr lang="en-US" altLang="zh-CN" b="1" dirty="0"/>
              <a:t>dimension</a:t>
            </a:r>
            <a:r>
              <a:rPr lang="en-US" b="1" dirty="0"/>
              <a:t> of variables </a:t>
            </a:r>
            <a:r>
              <a:rPr lang="en-US" b="1" dirty="0">
                <a:cs typeface="Calibri"/>
              </a:rPr>
              <a:t>(PCA)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Exploring how many types of animals assuming that we don’t know the animal type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  (EM)</a:t>
            </a:r>
            <a:endParaRPr lang="en-US" b="1" dirty="0"/>
          </a:p>
          <a:p>
            <a:endParaRPr lang="en-US" b="1" dirty="0">
              <a:cs typeface="Calibri"/>
            </a:endParaRPr>
          </a:p>
          <a:p>
            <a:r>
              <a:rPr lang="en-US" b="1" dirty="0"/>
              <a:t> How to predict the animals type </a:t>
            </a:r>
          </a:p>
          <a:p>
            <a:pPr marL="0" indent="0">
              <a:buNone/>
            </a:pPr>
            <a:r>
              <a:rPr lang="en-US" b="1" dirty="0"/>
              <a:t>  (Naïve Bayes)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372CEB-FC6D-2647-8204-9CEB19351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2"/>
    </mc:Choice>
    <mc:Fallback xmlns="">
      <p:transition spd="slow" advTm="4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D9D3-377E-734F-ACE1-6FAB5299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Reduce dimension</a:t>
            </a:r>
            <a:br>
              <a:rPr lang="en-US" dirty="0"/>
            </a:br>
            <a:r>
              <a:rPr lang="en-US" sz="3200" b="1" dirty="0"/>
              <a:t>Step</a:t>
            </a:r>
            <a:r>
              <a:rPr lang="en-US" altLang="zh-CN" sz="3200" b="1" dirty="0"/>
              <a:t>1</a:t>
            </a:r>
            <a:r>
              <a:rPr lang="en-US" sz="3200" b="1" dirty="0"/>
              <a:t> : Find the number of components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C5A0-7B57-0A43-ADCC-D4D1FD11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b="1" dirty="0"/>
              <a:t>Three Criteria:</a:t>
            </a:r>
          </a:p>
          <a:p>
            <a:pPr lvl="1"/>
            <a:r>
              <a:rPr lang="en-US" sz="2500" b="1" dirty="0"/>
              <a:t>1. The Kaiser–Harris criterion               </a:t>
            </a:r>
          </a:p>
          <a:p>
            <a:pPr lvl="1"/>
            <a:r>
              <a:rPr lang="en-US" sz="2500" b="1" dirty="0"/>
              <a:t>2. The Cattell Scree test </a:t>
            </a:r>
          </a:p>
          <a:p>
            <a:pPr lvl="1"/>
            <a:r>
              <a:rPr lang="en-US" sz="2500" b="1" dirty="0"/>
              <a:t>3. The Parallel Analysis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fa.parallel</a:t>
            </a:r>
            <a:r>
              <a:rPr lang="en-US" b="1" dirty="0"/>
              <a:t>( ) and  </a:t>
            </a:r>
            <a:r>
              <a:rPr lang="en-US" b="1" dirty="0" err="1"/>
              <a:t>abline</a:t>
            </a:r>
            <a:r>
              <a:rPr lang="en-US" b="1" dirty="0"/>
              <a:t>( ) functions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5B37B-99B2-DA47-A6E3-B8582621C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42" y="2934222"/>
            <a:ext cx="6484590" cy="389075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97ADCC-F4D1-0E4D-BFD8-B88F953D6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0" y="8788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65"/>
    </mc:Choice>
    <mc:Fallback xmlns="">
      <p:transition spd="slow" advTm="4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0" id="{C6D887AA-E5EA-4C04-8B04-8733B2CDDD8F}" vid="{84033E82-46EB-410D-A09D-29B8896239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423</TotalTime>
  <Words>705</Words>
  <Application>Microsoft Macintosh PowerPoint</Application>
  <PresentationFormat>Custom</PresentationFormat>
  <Paragraphs>196</Paragraphs>
  <Slides>19</Slides>
  <Notes>5</Notes>
  <HiddenSlides>0</HiddenSlides>
  <MMClips>18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Arial</vt:lpstr>
      <vt:lpstr>Arial Rounded MT Bold</vt:lpstr>
      <vt:lpstr>Calibri</vt:lpstr>
      <vt:lpstr>Calibri Light</vt:lpstr>
      <vt:lpstr>Cambria Math</vt:lpstr>
      <vt:lpstr>Office Theme</vt:lpstr>
      <vt:lpstr>Equation</vt:lpstr>
      <vt:lpstr>ZOO ANIMAL CLUSTRING &amp; CLASSIFICATION</vt:lpstr>
      <vt:lpstr>Data source and definitions explained</vt:lpstr>
      <vt:lpstr>Pretreatment    </vt:lpstr>
      <vt:lpstr>PowerPoint Presentation</vt:lpstr>
      <vt:lpstr>Main features </vt:lpstr>
      <vt:lpstr>Main features</vt:lpstr>
      <vt:lpstr>Main feature </vt:lpstr>
      <vt:lpstr>Research question </vt:lpstr>
      <vt:lpstr>Reduce dimension Step1 : Find the number of components</vt:lpstr>
      <vt:lpstr>PowerPoint Presentation</vt:lpstr>
      <vt:lpstr>EM method</vt:lpstr>
      <vt:lpstr>EM method</vt:lpstr>
      <vt:lpstr>EM Application </vt:lpstr>
      <vt:lpstr>PowerPoint Presentation</vt:lpstr>
      <vt:lpstr>Naïve Bayes</vt:lpstr>
      <vt:lpstr>Algorithms</vt:lpstr>
      <vt:lpstr>Naïve Bayes</vt:lpstr>
      <vt:lpstr>Predict Result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Rui Wang</dc:creator>
  <cp:lastModifiedBy>Moran Wang</cp:lastModifiedBy>
  <cp:revision>55</cp:revision>
  <dcterms:created xsi:type="dcterms:W3CDTF">2018-05-20T03:08:35Z</dcterms:created>
  <dcterms:modified xsi:type="dcterms:W3CDTF">2018-06-05T16:12:51Z</dcterms:modified>
</cp:coreProperties>
</file>